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82" r:id="rId5"/>
    <p:sldId id="371" r:id="rId6"/>
    <p:sldId id="372" r:id="rId7"/>
    <p:sldId id="373" r:id="rId8"/>
    <p:sldId id="376" r:id="rId9"/>
    <p:sldId id="375" r:id="rId10"/>
    <p:sldId id="374" r:id="rId11"/>
    <p:sldId id="377" r:id="rId12"/>
    <p:sldId id="378" r:id="rId13"/>
    <p:sldId id="354" r:id="rId14"/>
    <p:sldId id="361" r:id="rId15"/>
    <p:sldId id="296" r:id="rId16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FEF"/>
    <a:srgbClr val="E6E6E6"/>
    <a:srgbClr val="6699FF"/>
    <a:srgbClr val="DDEDEF"/>
    <a:srgbClr val="008080"/>
    <a:srgbClr val="6666FF"/>
    <a:srgbClr val="FFCC99"/>
    <a:srgbClr val="FF9966"/>
    <a:srgbClr val="3399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791" autoAdjust="0"/>
    <p:restoredTop sz="94631" autoAdjust="0"/>
  </p:normalViewPr>
  <p:slideViewPr>
    <p:cSldViewPr snapToGrid="0">
      <p:cViewPr varScale="1">
        <p:scale>
          <a:sx n="108" d="100"/>
          <a:sy n="108" d="100"/>
        </p:scale>
        <p:origin x="240" y="2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282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F86E15D-1320-43B8-B389-6D2F0C12B257}" type="datetime1">
              <a:rPr lang="ru-RU" smtClean="0"/>
              <a:t>10.10.2024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C6A6A8B-E53C-4123-A383-AD7B4BB91AC3}" type="datetime1">
              <a:rPr lang="ru-RU" noProof="0" smtClean="0"/>
              <a:t>10.10.2024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530193B-564F-4854-8A52-728F3FB19C8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460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180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342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891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62DC0-918A-82B9-4972-E84879850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B9B2098-0085-9207-76F2-40BBC8B7BB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57FF6F0-1CFE-DE39-ED1E-3BFC1DBC16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21875DB-1CC8-D7E4-7ECD-761E63E5C9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54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339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855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23EB1-C73D-DD26-9995-55C6295EF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13BE71D-CC19-C0D7-B0BB-678A98F55E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3531AD3-B347-9059-0639-5C1F2BEC78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EC14DFF-70A3-1F7C-D790-219C992190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7838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D19ED-7D77-583E-C65E-B32FECBDB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6444273-68DE-FA0A-4E16-BF3134DA4A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59119FF-42F3-A04C-2F90-0081640C02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EC19236-9306-0B09-FCE6-105AF9E3B6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1064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8451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4706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949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 с малым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80476" y="0"/>
            <a:ext cx="2211524" cy="6858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1904" y="4650539"/>
            <a:ext cx="3401478" cy="1192038"/>
          </a:xfrm>
          <a:solidFill>
            <a:schemeClr val="tx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54ED587-2D2F-4D3F-B55B-C64465AB4EC5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18115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большим изображение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">
            <a:extLst>
              <a:ext uri="{FF2B5EF4-FFF2-40B4-BE49-F238E27FC236}">
                <a16:creationId xmlns:a16="http://schemas.microsoft.com/office/drawing/2014/main" id="{069FFAE5-B16E-4571-88F7-52FA5354B1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273" y="63691"/>
            <a:ext cx="9911201" cy="6727346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94738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1">
            <a:extLst>
              <a:ext uri="{FF2B5EF4-FFF2-40B4-BE49-F238E27FC236}">
                <a16:creationId xmlns:a16="http://schemas.microsoft.com/office/drawing/2014/main" id="{1599E2D7-24B3-4D66-9AFB-83C1AEC4DBB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980476" y="0"/>
            <a:ext cx="2211524" cy="6192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86" y="1807950"/>
            <a:ext cx="5184913" cy="432000"/>
          </a:xfrm>
        </p:spPr>
        <p:txBody>
          <a:bodyPr rtlCol="0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44886" y="2383950"/>
            <a:ext cx="5184913" cy="360000"/>
          </a:xfrm>
        </p:spPr>
        <p:txBody>
          <a:bodyPr rtlCol="0"/>
          <a:lstStyle>
            <a:lvl1pPr marL="0" indent="0" algn="r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45000" y="2908300"/>
            <a:ext cx="5184800" cy="3283700"/>
          </a:xfrm>
          <a:solidFill>
            <a:schemeClr val="bg1"/>
          </a:solidFill>
        </p:spPr>
        <p:txBody>
          <a:bodyPr lIns="180000" tIns="252000" rIns="252000" rtlCol="0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23393" y="1343906"/>
            <a:ext cx="3736800" cy="3933645"/>
          </a:xfrm>
          <a:solidFill>
            <a:schemeClr val="bg1"/>
          </a:solidFill>
        </p:spPr>
        <p:txBody>
          <a:bodyPr lIns="180000" tIns="180000" rIns="180000"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id="{492C2A1D-F7BD-46B6-BC01-15D365ACD5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0193" y="1344803"/>
            <a:ext cx="3737526" cy="3933645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F4F1543-153D-4F77-A4A9-C9BBA1C20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311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9FAA210E-391A-499A-89D5-F222045FD1A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68959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347197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Сравнение слева — заполнитель 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432296"/>
            <a:ext cx="4500000" cy="527076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 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4500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2" name="Сравнение слева — заполнитель 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9800" y="1433105"/>
            <a:ext cx="4500000" cy="525283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29800" y="2020359"/>
            <a:ext cx="4500000" cy="417089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ое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99200" y="432000"/>
            <a:ext cx="5472113" cy="5759250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5314" y="5096632"/>
            <a:ext cx="2028686" cy="1094618"/>
          </a:xfrm>
        </p:spPr>
        <p:txBody>
          <a:bodyPr rtlCol="0" anchor="b"/>
          <a:lstStyle>
            <a:lvl1pPr marL="0" indent="0" algn="r">
              <a:buNone/>
              <a:defRPr i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Введите подпись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6EFF903-F1F3-440A-B12C-9FD51606B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лайд с благодарственным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74360" y="2112793"/>
            <a:ext cx="6798250" cy="1674470"/>
          </a:xfrm>
        </p:spPr>
        <p:txBody>
          <a:bodyPr rtlCol="0" anchor="ctr"/>
          <a:lstStyle>
            <a:lvl1pPr algn="ctr">
              <a:lnSpc>
                <a:spcPct val="100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Спасибо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CA3EFDD3-A9D2-4EB6-BB2A-F6999D9F7E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61" y="4035727"/>
            <a:ext cx="3329850" cy="382887"/>
          </a:xfrm>
        </p:spPr>
        <p:txBody>
          <a:bodyPr rtlCol="0"/>
          <a:lstStyle>
            <a:lvl1pPr marL="0" indent="0" algn="r">
              <a:buNone/>
              <a:defRPr sz="2400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261ED1F7-B623-43D9-9BDA-8808C5CFAF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2268" y="4150118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Номер телефона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E27366FC-4115-4122-9CE2-5FA9D424AD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62268" y="4540691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Электронная почта или контакт в социальной сети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DEB36829-2F8B-4E22-AB6D-4111D18AF8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2268" y="4931263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Веб-сайт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318901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442953D-28FC-41B5-A1BB-BB3BA7CA40B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916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72900" y="1511476"/>
            <a:ext cx="2916000" cy="467924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13800" y="1511475"/>
            <a:ext cx="2916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1764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9045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48900" y="1512000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07350" y="1507535"/>
            <a:ext cx="1764000" cy="467925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65800" y="1507535"/>
            <a:ext cx="1764000" cy="468371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A8293F-A5B5-4FCC-BF27-A25B1BAFF24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801980-CBAE-4A50-886D-54D7BB2E19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EDF756E-F310-4229-ACDD-055D299A95FB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07666241-4AF6-458A-A571-6C6C291D7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2775" y="3639199"/>
            <a:ext cx="5053936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F4F2BBF-F210-4954-9C73-A0030AACD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2775" y="993303"/>
            <a:ext cx="5053936" cy="2513468"/>
          </a:xfrm>
        </p:spPr>
        <p:txBody>
          <a:bodyPr rtlCol="0"/>
          <a:lstStyle>
            <a:lvl1pPr rtl="0">
              <a:defRPr sz="5400" cap="none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27779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FD1EE834-4B70-4715-8346-1C0298347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046375"/>
            <a:ext cx="9198000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800888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EAE43F4C-1A64-4197-A44B-E6EB874E24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Объект 3">
            <a:extLst>
              <a:ext uri="{FF2B5EF4-FFF2-40B4-BE49-F238E27FC236}">
                <a16:creationId xmlns:a16="http://schemas.microsoft.com/office/drawing/2014/main" id="{D7B3F5B8-DC28-4878-AC9F-D434D7542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4169" y="1046376"/>
            <a:ext cx="4435831" cy="5130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74397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CB97B01E-88B2-448F-BD96-A1AAFA39A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Текст 4">
            <a:extLst>
              <a:ext uri="{FF2B5EF4-FFF2-40B4-BE49-F238E27FC236}">
                <a16:creationId xmlns:a16="http://schemas.microsoft.com/office/drawing/2014/main" id="{40BADDE2-4EE6-41B4-804C-EBF680128B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9516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9" name="Объект 3">
            <a:extLst>
              <a:ext uri="{FF2B5EF4-FFF2-40B4-BE49-F238E27FC236}">
                <a16:creationId xmlns:a16="http://schemas.microsoft.com/office/drawing/2014/main" id="{BB0A14E0-899D-4594-BC9E-AE89BF0D3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1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Объект 5">
            <a:extLst>
              <a:ext uri="{FF2B5EF4-FFF2-40B4-BE49-F238E27FC236}">
                <a16:creationId xmlns:a16="http://schemas.microsoft.com/office/drawing/2014/main" id="{2C699014-D902-4E9A-80CD-8D2BCFE670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95160" y="2096752"/>
            <a:ext cx="4434840" cy="409291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63468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0" name="Объект 2">
            <a:extLst>
              <a:ext uri="{FF2B5EF4-FFF2-40B4-BE49-F238E27FC236}">
                <a16:creationId xmlns:a16="http://schemas.microsoft.com/office/drawing/2014/main" id="{79F53EF1-D412-467C-B7CE-30536F140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22" y="457201"/>
            <a:ext cx="6023727" cy="5726784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72000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Заголовок 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2" name="Рисунок 2">
            <a:extLst>
              <a:ext uri="{FF2B5EF4-FFF2-40B4-BE49-F238E27FC236}">
                <a16:creationId xmlns:a16="http://schemas.microsoft.com/office/drawing/2014/main" id="{10319378-269C-406E-9B84-FCF22DA02EFF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3788021" y="457201"/>
            <a:ext cx="5949868" cy="5726784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02147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37796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310D190-B83D-438A-91BC-470C41B22A2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2C8D0EF-1DB6-4ADC-8F31-5AE53BF5EAF4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2F208ED-79A0-4B2C-A5EE-9D27466BCA3F}"/>
              </a:ext>
            </a:extLst>
          </p:cNvPr>
          <p:cNvSpPr/>
          <p:nvPr userDrawn="1"/>
        </p:nvSpPr>
        <p:spPr>
          <a:xfrm>
            <a:off x="11407775" y="6356350"/>
            <a:ext cx="784225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98116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9198116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i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7502" y="6401750"/>
            <a:ext cx="278418" cy="2743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i="1">
                <a:solidFill>
                  <a:schemeClr val="bg1"/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4" name="Надпись 3">
            <a:extLst>
              <a:ext uri="{FF2B5EF4-FFF2-40B4-BE49-F238E27FC236}">
                <a16:creationId xmlns:a16="http://schemas.microsoft.com/office/drawing/2014/main" id="{34FDC6F9-37F9-4E25-AECA-D307B8421C73}"/>
              </a:ext>
            </a:extLst>
          </p:cNvPr>
          <p:cNvSpPr txBox="1"/>
          <p:nvPr userDrawn="1"/>
        </p:nvSpPr>
        <p:spPr>
          <a:xfrm>
            <a:off x="9630116" y="6346108"/>
            <a:ext cx="1662546" cy="40465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 rtl="0">
              <a:lnSpc>
                <a:spcPts val="1400"/>
              </a:lnSpc>
            </a:pPr>
            <a:r>
              <a:rPr lang="ru-RU" sz="1600" b="1" spc="-100" noProof="0">
                <a:solidFill>
                  <a:schemeClr val="tx1"/>
                </a:solidFill>
                <a:latin typeface="Corbel" panose="020B0503020204020204" pitchFamily="34" charset="0"/>
              </a:rPr>
              <a:t>БАНК</a:t>
            </a:r>
            <a:r>
              <a:rPr lang="ru-RU" sz="1600" b="1" spc="-100" noProof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 WOODGROVE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B322F68-670D-45A0-A54F-7E70BCEAED3F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69B5F15-353A-4344-8D61-F4E25AA9FB6C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FA0C0AA-FCE8-4A7F-928A-54C96BBA9053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8" r:id="rId4"/>
    <p:sldLayoutId id="2147483665" r:id="rId5"/>
    <p:sldLayoutId id="2147483659" r:id="rId6"/>
    <p:sldLayoutId id="2147483660" r:id="rId7"/>
    <p:sldLayoutId id="2147483664" r:id="rId8"/>
    <p:sldLayoutId id="2147483650" r:id="rId9"/>
    <p:sldLayoutId id="2147483656" r:id="rId10"/>
    <p:sldLayoutId id="2147483657" r:id="rId11"/>
    <p:sldLayoutId id="2147483654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55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spc="-1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ktu.kz/departments/sc_ite.asp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9528" y="6538437"/>
            <a:ext cx="3182471" cy="306115"/>
          </a:xfrm>
        </p:spPr>
        <p:txBody>
          <a:bodyPr rtlCol="0"/>
          <a:lstStyle/>
          <a:p>
            <a:pPr algn="ctr"/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Өскемен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, 2024 г.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354077" y="176045"/>
            <a:ext cx="10548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КЕАҚ «Д.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Серікбаев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атындағы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Қазақстан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техникалық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университеті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ctr"/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Цифрлық</a:t>
            </a:r>
            <a:r>
              <a:rPr lang="ru-RU" sz="2000" i="1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технологиялар және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жасанды интеллект 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мектебі</a:t>
            </a:r>
            <a:endParaRPr lang="ru-RU" sz="2000" i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66600" y="5214998"/>
            <a:ext cx="49906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Цифрлық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технологиялар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жасанды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интеллект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мектебінің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қауымдастырылған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профессоры  АЛИБЕККЫЗЫ К. </a:t>
            </a: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779287" y="1660926"/>
            <a:ext cx="11077916" cy="26661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4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ӨНДІРІС</a:t>
            </a:r>
            <a:r>
              <a:rPr lang="ru-RU" sz="4400" b="1" i="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4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ҮДЕРІСІН АВТОМАТТАНДЫРУ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» пәні </a:t>
            </a:r>
            <a:r>
              <a:rPr lang="ru-RU" sz="4400" b="1" dirty="0" err="1">
                <a:latin typeface="Calibri" panose="020F0502020204030204" pitchFamily="34" charset="0"/>
                <a:cs typeface="Calibri" panose="020F0502020204030204" pitchFamily="34" charset="0"/>
              </a:rPr>
              <a:t>бойынша</a:t>
            </a:r>
            <a:endParaRPr lang="ru-RU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 лекциялар курсы</a:t>
            </a:r>
          </a:p>
          <a:p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3 -</a:t>
            </a: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ЛЕКЦИЯ</a:t>
            </a:r>
          </a:p>
        </p:txBody>
      </p:sp>
      <p:pic>
        <p:nvPicPr>
          <p:cNvPr id="3074" name="Picture 2" descr="teamwork - ConnectCarolina User Inform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21" y="2638912"/>
            <a:ext cx="286385" cy="286385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Выпускной вечер Выпускник университета Компьютерные иконы Ученая степень  Женщина, женщина, люди, логотип, церемония вручения дипломов png | PNGW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603" y="5325889"/>
            <a:ext cx="266401" cy="26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C0E441-9B68-865B-8522-266AB39502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7099" y="29143"/>
            <a:ext cx="23749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6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12871" y="1050533"/>
            <a:ext cx="11566258" cy="1252830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Дәріс</a:t>
            </a:r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мақсаты</a:t>
            </a:r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математикалық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модельдеудің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негізгі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түсініктерін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ru-RU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Дәріс</a:t>
            </a:r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мазмұны</a:t>
            </a:r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математикалық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модельдерді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оларды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құрастыру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әдістерін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оқу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123C38B-4EE2-5C1A-3883-A62D0AB20A20}"/>
              </a:ext>
            </a:extLst>
          </p:cNvPr>
          <p:cNvSpPr txBox="1">
            <a:spLocks/>
          </p:cNvSpPr>
          <p:nvPr/>
        </p:nvSpPr>
        <p:spPr>
          <a:xfrm>
            <a:off x="652045" y="81743"/>
            <a:ext cx="10831743" cy="96879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ЛЕКЦИЯ - Технологиялық </a:t>
            </a:r>
            <a:r>
              <a:rPr lang="ru-RU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объектілерінің</a:t>
            </a:r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статикасы</a:t>
            </a:r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мен </a:t>
            </a:r>
            <a:r>
              <a:rPr lang="ru-RU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динамикасы</a:t>
            </a:r>
            <a:r>
              <a:rPr lang="ru-RU" sz="31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B6EE4F5-9FBA-1E12-D4CF-6A13A7976F71}"/>
              </a:ext>
            </a:extLst>
          </p:cNvPr>
          <p:cNvSpPr/>
          <p:nvPr/>
        </p:nvSpPr>
        <p:spPr>
          <a:xfrm>
            <a:off x="312871" y="2106592"/>
            <a:ext cx="11566258" cy="4381927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3.1 </a:t>
            </a:r>
            <a:r>
              <a:rPr lang="ru-RU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Математикалық</a:t>
            </a:r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модельдеудің</a:t>
            </a:r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негізгі</a:t>
            </a:r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түсініктері</a:t>
            </a:r>
            <a:endParaRPr lang="ru-RU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жүйелерін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үшін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жүйенің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өзінде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де,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оның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элементтерінде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де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болып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жатқан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процестердің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математикалық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сипаттамасы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болуы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қажет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Математикалық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сипаттама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математикалық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модель)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тұрақты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өтпелі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режимдерде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шамалардың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кіріс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шамаларына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тәуелділігін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сипаттайтын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теңдеулер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мен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шекаралық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шарттар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жиынтығын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білдіреді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Осыған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байланысты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математикалық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модельдердің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екі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тобы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ажыратылады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тұрақты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күй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статикалық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модель);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өтпелі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режим (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динамикалық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модель).</a:t>
            </a:r>
          </a:p>
          <a:p>
            <a:pPr algn="just"/>
            <a:endParaRPr lang="ru-RU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Алдымен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динамикалық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модельдерді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қарастырайық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Олардың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кірістердің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өзгеруіне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байланысты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жүйелердің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элементтердің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шамаларының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уақытының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өзгеруін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сипаттайтын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теңдеулер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нысаны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бар.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жұмысының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бұл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режимі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өтпелі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деп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аталады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дифференциалдық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немесе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интегралдық-дифференциалдық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теңдеулермен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сипатталады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Өтпелі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режимнің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ерекше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жағдайы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кіріс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координаталарының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уақытқа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тәуелсіздігімен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сипатталатын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стационарлық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күй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Бұл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режим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нөлдік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ретті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дифференциалдық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теңдеулермен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сипатталады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яғни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барлық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уақыт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туындыларын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нөлге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қою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арқылы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динамика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теңдеулерінен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алынған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алгебралық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теңдеулер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37182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31182" y="36823"/>
            <a:ext cx="11774006" cy="2411409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3.2 </a:t>
            </a:r>
            <a:r>
              <a:rPr lang="ru-RU" sz="1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Стационарлық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өтпелі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режимдердің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математикалық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модельдері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оларды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сызықтандыру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әдістері</a:t>
            </a:r>
            <a:endParaRPr lang="ru-RU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Динамикалық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теңдеулерді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сызықтандыру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Сонымен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жалпы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жағдайда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y)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бірнеше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кіріс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шамалары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x)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болған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жағдайда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элементтің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жүйенің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динамикасы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дифференциалдық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теңдеумен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сипатталады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екі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x1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x2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үшін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):</a:t>
            </a:r>
          </a:p>
          <a:p>
            <a:pPr algn="just"/>
            <a:endParaRPr lang="ru-RU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3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7750845-A73D-A1CC-0AB2-378FA21A5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6050" y="2921000"/>
            <a:ext cx="4306860" cy="511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591F311-059B-08C2-2CAB-1FCB2492A2F7}"/>
              </a:ext>
            </a:extLst>
          </p:cNvPr>
          <p:cNvSpPr txBox="1"/>
          <p:nvPr/>
        </p:nvSpPr>
        <p:spPr>
          <a:xfrm>
            <a:off x="10500852" y="2991934"/>
            <a:ext cx="47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KZ" dirty="0"/>
              <a:t>3.1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6060F17-16C3-24D3-39D2-640DDB3089C4}"/>
              </a:ext>
            </a:extLst>
          </p:cNvPr>
          <p:cNvSpPr/>
          <p:nvPr/>
        </p:nvSpPr>
        <p:spPr>
          <a:xfrm>
            <a:off x="156093" y="3496735"/>
            <a:ext cx="11906773" cy="2411409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мұндағы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 –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кейбір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сызықтық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емес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функция;</a:t>
            </a:r>
          </a:p>
          <a:p>
            <a:pPr algn="just"/>
            <a:endParaRPr lang="ru-RU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n, m, l –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теңдеуге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кіретін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кіріс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шамалардың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уақыт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туындыларының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ең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жоғары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ретін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анықтайтын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бүтін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натурал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сандар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ru-RU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Нақты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үшін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дифференциалдық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теңдеудің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реті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 &gt; m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 &gt; l. </a:t>
            </a:r>
          </a:p>
          <a:p>
            <a:pPr algn="just"/>
            <a:endParaRPr lang="en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Сызықты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емес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дифференциалдық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теңдеулерді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сызықтандыру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шағын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ауытқу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әдісі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арқылы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жүзеге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асырылады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Бұл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жағдайда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(3.1)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теңдеудегі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айнымалылардың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абсолютті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мәнінің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орнына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олардың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бастапқы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мәннен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ауытқуы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қолданылады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9B12E11-F7F0-E00F-419E-67F5A77E57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3030" y="5988795"/>
            <a:ext cx="42799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414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93277" y="235866"/>
            <a:ext cx="11566258" cy="958754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Нәтижесінде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(3.1)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теңдеу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сызықты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кіріс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мәні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бар ∆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түрінде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жазылуы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мүмкін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A6D9CCE-73C0-E111-0B1B-52C2C79AEB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090" y="1561076"/>
            <a:ext cx="9763433" cy="651182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E43D3BC-A2A5-DED0-D703-F4BD61DD91CE}"/>
              </a:ext>
            </a:extLst>
          </p:cNvPr>
          <p:cNvSpPr/>
          <p:nvPr/>
        </p:nvSpPr>
        <p:spPr>
          <a:xfrm>
            <a:off x="432486" y="2792253"/>
            <a:ext cx="11566258" cy="958754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Мұндағы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972CDD8-DBBD-47E5-2DF6-F420D1CD01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5015" y="2979530"/>
            <a:ext cx="2070100" cy="584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B60D4A5-FB0F-E39D-D2E2-E24617EDA32D}"/>
              </a:ext>
            </a:extLst>
          </p:cNvPr>
          <p:cNvSpPr txBox="1"/>
          <p:nvPr/>
        </p:nvSpPr>
        <p:spPr>
          <a:xfrm>
            <a:off x="4719484" y="3086964"/>
            <a:ext cx="61058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dirty="0">
                <a:latin typeface="Calibri" panose="020F0502020204030204" pitchFamily="34" charset="0"/>
                <a:cs typeface="Calibri" panose="020F0502020204030204" pitchFamily="34" charset="0"/>
              </a:rPr>
              <a:t>тұрақты коэффициенттер.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5F8D33-E239-D9FC-3286-9FF3778404FF}"/>
              </a:ext>
            </a:extLst>
          </p:cNvPr>
          <p:cNvSpPr txBox="1"/>
          <p:nvPr/>
        </p:nvSpPr>
        <p:spPr>
          <a:xfrm>
            <a:off x="752854" y="4835259"/>
            <a:ext cx="1107787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dirty="0">
                <a:latin typeface="Calibri" panose="020F0502020204030204" pitchFamily="34" charset="0"/>
                <a:cs typeface="Calibri" panose="020F0502020204030204" pitchFamily="34" charset="0"/>
              </a:rPr>
              <a:t>Автоматты басқару элементтерінің (жүйелерінің) статикалық теңдеулері, әдетте, сызықты емес және қисық немесе сынық сызық түрінде ұсынылуы мүмкін. Сызықты емес статикалық сипаттамаларды сызықтандыру бірнеше жолмен жүзеге асырылады.</a:t>
            </a:r>
          </a:p>
        </p:txBody>
      </p:sp>
    </p:spTree>
    <p:extLst>
      <p:ext uri="{BB962C8B-B14F-4D97-AF65-F5344CB8AC3E}">
        <p14:creationId xmlns:p14="http://schemas.microsoft.com/office/powerpoint/2010/main" val="4051968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5D9B2-1F1D-7F7C-EDDF-E7DFEF60B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4F16B02-B688-598E-5DCE-28648F1FEBD4}"/>
              </a:ext>
            </a:extLst>
          </p:cNvPr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6AE9173-35A7-A10C-F9D2-EECF5DC807B5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9BD47E-C57C-5847-C9FF-245794F1C989}"/>
              </a:ext>
            </a:extLst>
          </p:cNvPr>
          <p:cNvSpPr txBox="1"/>
          <p:nvPr/>
        </p:nvSpPr>
        <p:spPr>
          <a:xfrm>
            <a:off x="217851" y="363444"/>
            <a:ext cx="110778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dirty="0">
                <a:latin typeface="Calibri" panose="020F0502020204030204" pitchFamily="34" charset="0"/>
                <a:cs typeface="Calibri" panose="020F0502020204030204" pitchFamily="34" charset="0"/>
              </a:rPr>
              <a:t>Кіші ауытқу әдісі y=f(x) аналитикалық функциясын Тейлор қатарына кеңейтуге және елеусіз мүшелерді алып тастауға негізделген.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EE5B299-E038-A12C-18C4-57CE62C56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9700" y="1259143"/>
            <a:ext cx="5918200" cy="8001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47DEE93-EEE2-1740-E52F-0CABDF374618}"/>
              </a:ext>
            </a:extLst>
          </p:cNvPr>
          <p:cNvSpPr txBox="1"/>
          <p:nvPr/>
        </p:nvSpPr>
        <p:spPr>
          <a:xfrm>
            <a:off x="796413" y="2308611"/>
            <a:ext cx="33331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dirty="0">
                <a:latin typeface="Calibri" panose="020F0502020204030204" pitchFamily="34" charset="0"/>
                <a:cs typeface="Calibri" panose="020F0502020204030204" pitchFamily="34" charset="0"/>
              </a:rPr>
              <a:t>Сонымен сызықтық теңдеу: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32DEE71-2E3E-52B5-0BF9-2217B70283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7818" y="2156727"/>
            <a:ext cx="2387600" cy="6731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7E30E67-1064-DB86-188E-5628721F69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5950" y="3092450"/>
            <a:ext cx="3340100" cy="6731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D9CA179-A012-9B0E-EC7D-EE47FB10392D}"/>
              </a:ext>
            </a:extLst>
          </p:cNvPr>
          <p:cNvSpPr txBox="1"/>
          <p:nvPr/>
        </p:nvSpPr>
        <p:spPr>
          <a:xfrm>
            <a:off x="1013132" y="3356216"/>
            <a:ext cx="33331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dirty="0">
                <a:latin typeface="Calibri" panose="020F0502020204030204" pitchFamily="34" charset="0"/>
                <a:cs typeface="Calibri" panose="020F0502020204030204" pitchFamily="34" charset="0"/>
              </a:rPr>
              <a:t>Мұндағы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33CDBA-A422-C4AF-795B-33B2F70DB5A1}"/>
              </a:ext>
            </a:extLst>
          </p:cNvPr>
          <p:cNvSpPr txBox="1"/>
          <p:nvPr/>
        </p:nvSpPr>
        <p:spPr>
          <a:xfrm>
            <a:off x="884901" y="3953547"/>
            <a:ext cx="109746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dirty="0">
                <a:latin typeface="Calibri" panose="020F0502020204030204" pitchFamily="34" charset="0"/>
                <a:cs typeface="Calibri" panose="020F0502020204030204" pitchFamily="34" charset="0"/>
              </a:rPr>
              <a:t>Тангенс әдісі (3.1, а-суретті қараңыз) жұмыс нүктесі деп аталатын және жұмыс диапазонының ортасында орналасқан А(x0, y0) нүктесіндегі қисық сызыққа жанама түзу қисық қимасын ауыстыруға негізделген. Δx өзгерту. Алдыңғы жағдайдағыдай сызықтық теңдеу:                                   мұндағы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8F83037-F510-CC14-3A42-81B9567134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2498" y="4470170"/>
            <a:ext cx="1638300" cy="4191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C0FD6D4-B891-B505-6C9D-BF658D1881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21147" y="4457777"/>
            <a:ext cx="16383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29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12871" y="491697"/>
            <a:ext cx="11566258" cy="1271556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Секанттық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әдіс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сызықты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емес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сипаттамалық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теңдеуді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параметрлері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кіші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квадраттар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әдісімен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анықталатын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секанттық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теңдеумен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ауыстыруға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негізделген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ru-RU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Қарастырылып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отырған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әдістердің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біріншісі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статикалық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сипаттама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аналитикалық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екінші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үшінші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графикалық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түрде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көрсетілгенде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қолданылады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6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37A5B1E-E089-BE82-D32F-A8D7627123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7147" y="2001789"/>
            <a:ext cx="6297706" cy="30929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8BC91A-877A-B742-1E21-4C942D6C1C52}"/>
              </a:ext>
            </a:extLst>
          </p:cNvPr>
          <p:cNvSpPr txBox="1"/>
          <p:nvPr/>
        </p:nvSpPr>
        <p:spPr>
          <a:xfrm>
            <a:off x="3043083" y="5333285"/>
            <a:ext cx="76642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KZ" dirty="0">
                <a:latin typeface="Calibri" panose="020F0502020204030204" pitchFamily="34" charset="0"/>
                <a:cs typeface="Calibri" panose="020F0502020204030204" pitchFamily="34" charset="0"/>
              </a:rPr>
              <a:t>3.1 сурет – Пневматикалық камераның статикалық сипаттамасын (а) және моделін сызықтандыру (б)</a:t>
            </a:r>
          </a:p>
        </p:txBody>
      </p:sp>
    </p:spTree>
    <p:extLst>
      <p:ext uri="{BB962C8B-B14F-4D97-AF65-F5344CB8AC3E}">
        <p14:creationId xmlns:p14="http://schemas.microsoft.com/office/powerpoint/2010/main" val="1879161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93277" y="663677"/>
            <a:ext cx="11566258" cy="5204749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3.3 </a:t>
            </a:r>
            <a:r>
              <a:rPr lang="ru-RU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Математикалық</a:t>
            </a:r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модельді</a:t>
            </a:r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құрудың</a:t>
            </a:r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аналитикалық</a:t>
            </a:r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әдісі</a:t>
            </a:r>
            <a:endParaRPr lang="ru-RU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Қарапайым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элементтердің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дифференциалдық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теңдеулерін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оларда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болатын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физикалық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құбылыстардың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заңдылықтарын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пайдалана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отырып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құрастыруға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Статикалық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өтпелі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режимдердің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теңдеулері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немесе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энергия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баланстарының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теңдеулері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негізінде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құрастырылады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Күрделі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объектінің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немесе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дифференциалдық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теңдеулерін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кезінде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оны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тізбектей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қосылған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қарапайым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элементтерге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бөлу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керек,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олардың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әрқайсысы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үшін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статика мен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динамиканың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математикалық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модельдері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құрастырылады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Объектінің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немесе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тұтас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дифференциалдық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теңдеуі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шамаларды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жою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арқылы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алынады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Бұрын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айтылғандай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көп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жағдайда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элементтердің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теңдеулері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сызықты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емес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сондықтан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дифференциалдық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теңдеуі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әдетте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сызықты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емес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сызықтық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болып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табылады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Мәселені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жеңілдету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үшін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математикалық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модельді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құрудың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аналитикалық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әдісін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пайдалану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кезінде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белгілі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жеңілдетулерге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жол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беріледі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параметрлердің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таралуы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ескерілмейді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аздап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алаңдататын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әсерлер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алынып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тасталады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т.б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505429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7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883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293F1-E575-FF8E-0B98-BE9AE6DD6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D8862E0-5237-81EA-0F29-3FE0797C02B3}"/>
              </a:ext>
            </a:extLst>
          </p:cNvPr>
          <p:cNvSpPr/>
          <p:nvPr/>
        </p:nvSpPr>
        <p:spPr>
          <a:xfrm>
            <a:off x="293277" y="368709"/>
            <a:ext cx="11566258" cy="5324167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3.4 </a:t>
            </a:r>
            <a:r>
              <a:rPr lang="ru-RU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Математикалық</a:t>
            </a:r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модельді</a:t>
            </a:r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құрудың</a:t>
            </a:r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эксперименттік </a:t>
            </a:r>
            <a:r>
              <a:rPr lang="ru-RU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әдістері</a:t>
            </a:r>
            <a:endParaRPr lang="ru-RU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Ауылшаруашылық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өндірісінің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технологиялық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процестерін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жүйелерін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синтездеу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тәжірибесінде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автоматтандыру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объектілерінің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статикалық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динамикалық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сипаттамаларын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эксперименталды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түрде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анықтау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анықтау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үшін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екі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әдіс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қолданылады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белсенді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пассивті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Бірінші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жағдайда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стандартты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форманың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сынақ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әсері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жасанды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түрде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орнатылады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екіншісінде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объектінің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қалыпты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жұмыс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істеу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жағдайында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кіріс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мәндерін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салыстыру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арқылы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объект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зерттеледі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Объектіні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идентификациялау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әдісін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таңдау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тапсырмамен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тәжірибелік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жағдайлармен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технологиялық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талаптарға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сәйкес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рұқсат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етілген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зерттелетін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шамалардың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пайдалану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бұзылыстарымен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ауытқуларымен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анықталады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Әдісті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таңдау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логикасы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төменде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талқыланады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Статикалық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сипаттамаларды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анықтау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активті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әдіс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–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статикалық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теңдеулер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объектінің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стационарлық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күйдегі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әрекетін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сипаттайды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яғни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олар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x(t)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функциясының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барлық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туындылары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кезінде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кіріс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x(t) 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y(t)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координаталары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арасындағы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байланысты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көрсетеді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y(t)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нөлге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Жалпы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алғанда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кірісі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бар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объектінің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статикалық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сипаттамасы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келесі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формада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287483B-D736-EBD4-E658-B17431FC625B}"/>
              </a:ext>
            </a:extLst>
          </p:cNvPr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3A0D7A21-E02A-62D3-A233-D0BC39E8F0CD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8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B30142-F457-8F8F-B704-3FDE12DF9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6887" y="5853164"/>
            <a:ext cx="409472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041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8D4FD-B9E6-C6FC-9FA4-BABC60392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97AC2FA-C329-DD74-FC06-1CEB6DBE09AD}"/>
              </a:ext>
            </a:extLst>
          </p:cNvPr>
          <p:cNvSpPr/>
          <p:nvPr/>
        </p:nvSpPr>
        <p:spPr>
          <a:xfrm>
            <a:off x="239230" y="162232"/>
            <a:ext cx="11566258" cy="6209071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9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Статикалық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сипаттамаларды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анықтау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пассивті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әдіс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–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қалыпты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жұмыс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істейтін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автоматтандыру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объектісінің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шығыс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шамаларының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стохастикалық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кездейсоқ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өзгерістері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кіріс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шамаларының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кездейсоқ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өзгерістерімен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де,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объектінің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өзінде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болатын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процестермен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де,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кездейсоқ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өзгеретін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физикалық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шамалардың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кейінгі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мәндерімен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де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туындайды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дәл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болжау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мүмкін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емес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Автоматтандыру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объектісінің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динамикалық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сипаттамаларын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анықтау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амплитудалық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фазалық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жиілік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сипаттамасы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APFC)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түрінде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ұсынылуы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мүмкін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Егер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объектінің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кіріс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сигналы «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шу»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болса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онда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есептеу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формуласы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жеңілдетілген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өйткені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спектрлік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тығыздығы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тұрақты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а-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ға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Осы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формулаларды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пайдалана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отырып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ω 0-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 ∞-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өзгерген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кезде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объектінің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АФЧХ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1)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Аналитикалық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әдіс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объектінің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құрылымдық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технологиялық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параметрлерінің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оның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статикалық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динамикалық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сипаттамаларына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әсерін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бағалауға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мүмкіндік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беретін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бір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типті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объектілердің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барлық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класына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қолданылатын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модельді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ұсынады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2) Эксперименттік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әдіс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жоғары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дәлдікпен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айтарлықтай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аз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еңбекті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қажет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ететін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модельді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шығарады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Әдістің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кемшіліктері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модельді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объектіге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қолдану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объектінің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сипаттамаларына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жеке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конструкторлық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технологиялық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параметрлердің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әсерін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бағалау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мүмкін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еместігі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болып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табылады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2DADB41-AF5C-61BA-E57C-7D7F8CBE7BD2}"/>
              </a:ext>
            </a:extLst>
          </p:cNvPr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B282363B-E36C-1797-EB4C-09E8E2E1808A}"/>
              </a:ext>
            </a:extLst>
          </p:cNvPr>
          <p:cNvSpPr txBox="1">
            <a:spLocks/>
          </p:cNvSpPr>
          <p:nvPr/>
        </p:nvSpPr>
        <p:spPr>
          <a:xfrm>
            <a:off x="11859535" y="6546853"/>
            <a:ext cx="278418" cy="274324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chemeClr val="bg1"/>
                </a:solidFill>
              </a:rPr>
              <a:t>9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652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672047" y="6546852"/>
            <a:ext cx="465906" cy="311147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>
                <a:solidFill>
                  <a:schemeClr val="bg1"/>
                </a:solidFill>
              </a:rPr>
              <a:t>10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09245" y="-25717"/>
            <a:ext cx="47525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ҚОРЫТЫНДЫ</a:t>
            </a:r>
          </a:p>
        </p:txBody>
      </p:sp>
      <p:sp>
        <p:nvSpPr>
          <p:cNvPr id="15" name="Скругленный прямоугольник 4"/>
          <p:cNvSpPr/>
          <p:nvPr/>
        </p:nvSpPr>
        <p:spPr>
          <a:xfrm>
            <a:off x="296563" y="945611"/>
            <a:ext cx="11608438" cy="28479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just"/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Ғылыми-техникалық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өндірістік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мәселелердің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кең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ауқымын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қамтитын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өндірістік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автоматика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білімнің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әртүрлі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салаларындағы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жетістіктерге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негізделген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Сонымен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бірге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бір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жағынан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, автоматика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басқа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ғылымдар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мен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өндірістерге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қиындықтар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туғызып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олардың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одан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әрі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дамуын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ынталандырса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екінші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жағынан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оларды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сапалы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жаңа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техникалық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құралдармен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зерттеу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әдістерімен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жабдықтайды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2" descr="https://s.yimg.com/uu/api/res/1.2/tjkFufV6lU46jKCVkaf6sw--~B/aD0xMjk5O3c9MjMwOTtzbT0xO2FwcGlkPXl0YWNoeW9u/http:/media.zenfs.com/en-US/homerun/motleyfool.com/dbf632d01469a96af308e75af32820ce">
            <a:extLst>
              <a:ext uri="{FF2B5EF4-FFF2-40B4-BE49-F238E27FC236}">
                <a16:creationId xmlns:a16="http://schemas.microsoft.com/office/drawing/2014/main" id="{35FCC488-40C2-C682-695B-FCE956505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4080" y="3966121"/>
            <a:ext cx="4863839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094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1483788" y="6546853"/>
            <a:ext cx="708212" cy="332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619098" y="459281"/>
            <a:ext cx="4764831" cy="4892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Қолданылған</a:t>
            </a:r>
            <a:r>
              <a:rPr lang="ru-RU" altLang="ru-RU" sz="32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ru-RU" altLang="ru-RU" sz="32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әдебиеттер</a:t>
            </a:r>
            <a:endParaRPr lang="ru-RU" altLang="ru-RU" sz="3200" b="1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 txBox="1">
            <a:spLocks/>
          </p:cNvSpPr>
          <p:nvPr/>
        </p:nvSpPr>
        <p:spPr>
          <a:xfrm>
            <a:off x="11672047" y="6546852"/>
            <a:ext cx="465906" cy="311147"/>
          </a:xfrm>
          <a:prstGeom prst="rect">
            <a:avLst/>
          </a:prstGeom>
        </p:spPr>
        <p:txBody>
          <a:bodyPr rtlCol="0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kk-KZ" dirty="0">
                <a:solidFill>
                  <a:schemeClr val="bg1"/>
                </a:solidFill>
              </a:rPr>
              <a:t>10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0982" y="948517"/>
            <a:ext cx="11341065" cy="6156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1. Мартыненко И.И., Лысенко В.Ф. Проектирование систем автоматики. —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Агропромиздат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1990. - 243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2. Бородин И. Ф., Судник Ю. А. Автоматизация технологических процессов. - М.: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КолосС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2003. - 344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3. Бородин И.Ф.,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Недилько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 Н.М. Автоматизация технологических процессов. – М.: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Агропромиздат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1986. – 368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4. Курсовое и дипломное проектирование по автоматизации технологических процессов Ф.Д.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Изаков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В.Р.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Казедаев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 и др. – М.: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Агропромиздат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1988. - 183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5. Захаров А.А. Практикум по применению теплоты в сельском хозяйстве – М.: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Агропромиздат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1985. - 175 с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6. Лукас В.А. Теория автоматического управления – М.: Недра 1990 – 416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7. Средства автоматики и телемеханики Н.И. Бохан,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И.Ф.Бородин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Ю.В. Дробышев и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д.р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. – М.: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Агропромиздат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1992. - 351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8. Утешев У. Электротермические установки в животноводстве. Алма-Ата,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КазСХИ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. 1988. – 102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9. Кудрявцев И.Ф., Карасенко В.А. Электрический нагрев и электротехнология - М.: Колос, 1975. – 384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10. Исследование и выбор элементов систем автоматизации технологических процессов. Методические указания к курсовой работе для студентов специальности 311400. - Саратов, 1997. - 50 с 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11. Детальная разработка автоматизации технологического процесса в дипломном проекте на электрификации сельскохозяйственного объекта. Методические указания по дипломному проектированию. - Саратов, 1998.- 48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12. Кирилин Н.И. Методическая разработка по расчету оптимальных систем автоматического управления сельскохозяйственными производственными процессами в курсовых и дипломных проектах. - М.: МИИСП им. Горячкина, 1992. – 70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13. Наладка автоматических систем и устройств управления технологическими процессами. Справочное пособие под редакцией А.С. Клюева. - М.: Энергия, 1977. – 400 с.</a:t>
            </a:r>
          </a:p>
          <a:p>
            <a:pPr algn="just"/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14. Зайцев А.М., Жильцов В.И, Шавров А.В. Микроклимат животноводческих комплексов. - М.: </a:t>
            </a:r>
            <a:r>
              <a:rPr lang="ru-RU" sz="1600" b="0" i="0" dirty="0" err="1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Агропромиздат</a:t>
            </a:r>
            <a:r>
              <a:rPr lang="ru-RU" sz="1600" b="0" i="0" dirty="0">
                <a:solidFill>
                  <a:srgbClr val="000666"/>
                </a:solidFill>
                <a:effectLst/>
                <a:latin typeface="Georgia" panose="02040502050405020303" pitchFamily="18" charset="0"/>
              </a:rPr>
              <a:t>, 1986. - 192 с.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K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290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>
            <a:extLst>
              <a:ext uri="{FF2B5EF4-FFF2-40B4-BE49-F238E27FC236}">
                <a16:creationId xmlns:a16="http://schemas.microsoft.com/office/drawing/2014/main" id="{F11A6B65-5A20-4F4D-ACBB-ED50132D4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2923" y="2233817"/>
            <a:ext cx="8043953" cy="1674470"/>
          </a:xfrm>
        </p:spPr>
        <p:txBody>
          <a:bodyPr rtlCol="0"/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НАЗАРЛАРЫҢЫЗҒА РАХМЕТ! </a:t>
            </a:r>
          </a:p>
        </p:txBody>
      </p:sp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13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5CB8B3"/>
      </a:accent1>
      <a:accent2>
        <a:srgbClr val="F5D66E"/>
      </a:accent2>
      <a:accent3>
        <a:srgbClr val="D78189"/>
      </a:accent3>
      <a:accent4>
        <a:srgbClr val="7030A0"/>
      </a:accent4>
      <a:accent5>
        <a:srgbClr val="0070C0"/>
      </a:accent5>
      <a:accent6>
        <a:srgbClr val="C4D36D"/>
      </a:accent6>
      <a:hlink>
        <a:srgbClr val="54C3BD"/>
      </a:hlink>
      <a:folHlink>
        <a:srgbClr val="54C3BD"/>
      </a:folHlink>
    </a:clrScheme>
    <a:fontScheme name="Custom 154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72_TF67328976" id="{7A1FA9F3-3353-44CA-A91E-AD8A2642C02E}" vid="{F8C632DE-2BB8-46AF-A8FF-94D1F93D6D30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6CB1848-D3E0-4F10-B640-720BE758B85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4934E25-8442-49E9-ABDF-3146C4145F3B}">
  <ds:schemaRefs>
    <ds:schemaRef ds:uri="http://purl.org/dc/terms/"/>
    <ds:schemaRef ds:uri="http://schemas.openxmlformats.org/package/2006/metadata/core-properties"/>
    <ds:schemaRef ds:uri="6dc4bcd6-49db-4c07-9060-8acfc67cef9f"/>
    <ds:schemaRef ds:uri="http://purl.org/dc/dcmitype/"/>
    <ds:schemaRef ds:uri="http://schemas.microsoft.com/office/infopath/2007/PartnerControls"/>
    <ds:schemaRef ds:uri="fb0879af-3eba-417a-a55a-ffe6dcd6ca77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BBB5711-29E1-4F8E-81A0-7947C57B20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(минималистичное оформление)</Template>
  <TotalTime>0</TotalTime>
  <Words>1459</Words>
  <Application>Microsoft Macintosh PowerPoint</Application>
  <PresentationFormat>Широкоэкранный</PresentationFormat>
  <Paragraphs>101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Corbel</vt:lpstr>
      <vt:lpstr>Georgia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2021-09-13T07:30:09Z</dcterms:created>
  <dcterms:modified xsi:type="dcterms:W3CDTF">2024-10-10T11:02:00Z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